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3" r:id="rId2"/>
  </p:sldIdLst>
  <p:sldSz cx="12192000" cy="6858000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979" autoAdjust="0"/>
    <p:restoredTop sz="96056" autoAdjust="0"/>
  </p:normalViewPr>
  <p:slideViewPr>
    <p:cSldViewPr snapToGrid="0">
      <p:cViewPr varScale="1">
        <p:scale>
          <a:sx n="95" d="100"/>
          <a:sy n="95" d="100"/>
        </p:scale>
        <p:origin x="72" y="8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43430979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9943844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292865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09761059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88108841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809032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2337481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144746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8294733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534160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479875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198027B-16A6-4E30-B3C5-06256E04BA4F}" type="datetimeFigureOut">
              <a:rPr lang="zh-CN" altLang="en-US" smtClean="0"/>
              <a:t>2020/9/8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184239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流程图: 终止 3"/>
          <p:cNvSpPr/>
          <p:nvPr/>
        </p:nvSpPr>
        <p:spPr>
          <a:xfrm>
            <a:off x="2726476" y="1769128"/>
            <a:ext cx="2429303" cy="709685"/>
          </a:xfrm>
          <a:prstGeom prst="flowChartTerminator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600" dirty="0">
                <a:solidFill>
                  <a:schemeClr val="tx1"/>
                </a:solidFill>
                <a:latin typeface="+mn-ea"/>
              </a:rPr>
              <a:t>我要开洗车房（包含汽车维修服务）</a:t>
            </a:r>
            <a:endParaRPr lang="en-US" altLang="zh-CN" sz="1600" dirty="0">
              <a:solidFill>
                <a:schemeClr val="tx1"/>
              </a:solidFill>
              <a:latin typeface="+mn-ea"/>
            </a:endParaRPr>
          </a:p>
        </p:txBody>
      </p:sp>
      <p:sp>
        <p:nvSpPr>
          <p:cNvPr id="84" name="流程图: 终止 83"/>
          <p:cNvSpPr/>
          <p:nvPr/>
        </p:nvSpPr>
        <p:spPr>
          <a:xfrm>
            <a:off x="3200400" y="6062472"/>
            <a:ext cx="1682496" cy="408840"/>
          </a:xfrm>
          <a:prstGeom prst="flowChartTerminator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600" dirty="0">
                <a:solidFill>
                  <a:schemeClr val="tx1"/>
                </a:solidFill>
                <a:latin typeface="+mn-ea"/>
              </a:rPr>
              <a:t>办结</a:t>
            </a:r>
          </a:p>
        </p:txBody>
      </p:sp>
      <p:sp>
        <p:nvSpPr>
          <p:cNvPr id="11" name="矩形 10"/>
          <p:cNvSpPr/>
          <p:nvPr/>
        </p:nvSpPr>
        <p:spPr>
          <a:xfrm>
            <a:off x="1740180" y="497105"/>
            <a:ext cx="8711640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zh-CN" altLang="en-US" sz="2200" dirty="0">
                <a:latin typeface="方正小标宋简体" panose="02000000000000000000" pitchFamily="2" charset="-122"/>
                <a:ea typeface="方正小标宋简体" panose="02000000000000000000" pitchFamily="2" charset="-122"/>
              </a:rPr>
              <a:t>“我要开洗车房（包含汽车维修服务）”主题流程图</a:t>
            </a:r>
          </a:p>
        </p:txBody>
      </p:sp>
      <p:sp>
        <p:nvSpPr>
          <p:cNvPr id="2" name="文本框 1"/>
          <p:cNvSpPr txBox="1"/>
          <p:nvPr/>
        </p:nvSpPr>
        <p:spPr>
          <a:xfrm>
            <a:off x="7455427" y="1520070"/>
            <a:ext cx="4187934" cy="32932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altLang="zh-CN" sz="1600" dirty="0">
                <a:latin typeface="+mn-ea"/>
              </a:rPr>
              <a:t>【</a:t>
            </a:r>
            <a:r>
              <a:rPr lang="zh-CN" altLang="en-US" sz="1600" dirty="0">
                <a:latin typeface="+mn-ea"/>
              </a:rPr>
              <a:t>受理条件</a:t>
            </a:r>
            <a:r>
              <a:rPr lang="en-US" altLang="zh-CN" sz="1600" dirty="0">
                <a:latin typeface="+mn-ea"/>
              </a:rPr>
              <a:t>】</a:t>
            </a:r>
          </a:p>
          <a:p>
            <a:endParaRPr lang="en-US" altLang="zh-CN" sz="1600" dirty="0">
              <a:latin typeface="+mn-ea"/>
            </a:endParaRPr>
          </a:p>
          <a:p>
            <a:r>
              <a:rPr lang="en-US" altLang="zh-CN" sz="1600" dirty="0">
                <a:latin typeface="+mn-ea"/>
              </a:rPr>
              <a:t>1.</a:t>
            </a:r>
            <a:r>
              <a:rPr lang="zh-CN" altLang="en-US" sz="1600" dirty="0">
                <a:latin typeface="+mn-ea"/>
              </a:rPr>
              <a:t>北京市辖区内从事社会经济活动的单位</a:t>
            </a:r>
            <a:r>
              <a:rPr lang="en-US" altLang="zh-CN" sz="1600" dirty="0">
                <a:latin typeface="+mn-ea"/>
              </a:rPr>
              <a:t>,</a:t>
            </a:r>
            <a:r>
              <a:rPr lang="zh-CN" altLang="en-US" sz="1600" dirty="0">
                <a:latin typeface="+mn-ea"/>
              </a:rPr>
              <a:t>已取得营业执照。</a:t>
            </a:r>
            <a:endParaRPr lang="en-US" altLang="zh-CN" sz="1600" dirty="0">
              <a:latin typeface="+mn-ea"/>
            </a:endParaRPr>
          </a:p>
          <a:p>
            <a:endParaRPr lang="zh-CN" altLang="en-US" sz="1600" dirty="0">
              <a:latin typeface="+mn-ea"/>
            </a:endParaRPr>
          </a:p>
          <a:p>
            <a:r>
              <a:rPr lang="en-US" altLang="zh-CN" sz="1600" dirty="0">
                <a:latin typeface="+mn-ea"/>
              </a:rPr>
              <a:t>2.</a:t>
            </a:r>
            <a:r>
              <a:rPr lang="zh-CN" altLang="en-US" sz="1600" dirty="0">
                <a:latin typeface="+mn-ea"/>
              </a:rPr>
              <a:t>新设立的法人单位（公司企业、不含个体户）或单位基本信息发生变更的，需向统计部门主动报送统计基本信息；在开业前要符合消防验收标准，并达到验收条件后才能申报消防手续；非独立的用水户不需要办理对用水指标进行核定与调整。</a:t>
            </a:r>
            <a:endParaRPr lang="en-US" altLang="zh-CN" sz="1600" dirty="0">
              <a:latin typeface="+mn-ea"/>
            </a:endParaRPr>
          </a:p>
          <a:p>
            <a:endParaRPr lang="en-US" altLang="zh-CN" sz="1600" dirty="0">
              <a:latin typeface="+mn-ea"/>
            </a:endParaRPr>
          </a:p>
          <a:p>
            <a:r>
              <a:rPr lang="en-US" altLang="zh-CN" sz="1600" dirty="0">
                <a:latin typeface="+mn-ea"/>
              </a:rPr>
              <a:t>3.</a:t>
            </a:r>
            <a:r>
              <a:rPr lang="zh-CN" altLang="en-US" sz="1600" dirty="0">
                <a:latin typeface="+mn-ea"/>
              </a:rPr>
              <a:t>验收方式由建设单位自主决定。</a:t>
            </a:r>
          </a:p>
        </p:txBody>
      </p:sp>
      <p:sp>
        <p:nvSpPr>
          <p:cNvPr id="77" name="文本框 76"/>
          <p:cNvSpPr txBox="1"/>
          <p:nvPr/>
        </p:nvSpPr>
        <p:spPr>
          <a:xfrm>
            <a:off x="3030566" y="1012070"/>
            <a:ext cx="613086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1600" dirty="0">
                <a:latin typeface="+mn-ea"/>
              </a:rPr>
              <a:t>提示：如需设置牌匾标识应当符合</a:t>
            </a:r>
            <a:r>
              <a:rPr lang="en-US" altLang="zh-CN" sz="1600" dirty="0">
                <a:latin typeface="+mn-ea"/>
              </a:rPr>
              <a:t>《</a:t>
            </a:r>
            <a:r>
              <a:rPr lang="zh-CN" altLang="en-US" sz="1600" dirty="0">
                <a:latin typeface="+mn-ea"/>
              </a:rPr>
              <a:t>北京市牌匾标识设置管理规范</a:t>
            </a:r>
            <a:r>
              <a:rPr lang="en-US" altLang="zh-CN" sz="1600" dirty="0">
                <a:latin typeface="+mn-ea"/>
              </a:rPr>
              <a:t>》</a:t>
            </a:r>
            <a:endParaRPr lang="zh-CN" altLang="en-US" sz="1600" dirty="0">
              <a:latin typeface="+mn-ea"/>
            </a:endParaRPr>
          </a:p>
        </p:txBody>
      </p:sp>
      <p:sp>
        <p:nvSpPr>
          <p:cNvPr id="3" name="矩形: 圆角 2">
            <a:extLst>
              <a:ext uri="{FF2B5EF4-FFF2-40B4-BE49-F238E27FC236}">
                <a16:creationId xmlns:a16="http://schemas.microsoft.com/office/drawing/2014/main" id="{7A5104D2-7181-4CA0-B7E7-A7B85AB8EF3E}"/>
              </a:ext>
            </a:extLst>
          </p:cNvPr>
          <p:cNvSpPr/>
          <p:nvPr/>
        </p:nvSpPr>
        <p:spPr>
          <a:xfrm>
            <a:off x="376864" y="3212578"/>
            <a:ext cx="1533268" cy="878548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tx1"/>
              </a:solidFill>
            </a:endParaRPr>
          </a:p>
        </p:txBody>
      </p:sp>
      <p:sp>
        <p:nvSpPr>
          <p:cNvPr id="37" name="矩形: 圆角 36">
            <a:extLst>
              <a:ext uri="{FF2B5EF4-FFF2-40B4-BE49-F238E27FC236}">
                <a16:creationId xmlns:a16="http://schemas.microsoft.com/office/drawing/2014/main" id="{E1CEA222-A023-4CE7-AB19-4263DA668797}"/>
              </a:ext>
            </a:extLst>
          </p:cNvPr>
          <p:cNvSpPr/>
          <p:nvPr/>
        </p:nvSpPr>
        <p:spPr>
          <a:xfrm>
            <a:off x="2688440" y="3528701"/>
            <a:ext cx="1469489" cy="848263"/>
          </a:xfrm>
          <a:prstGeom prst="roundRect">
            <a:avLst/>
          </a:prstGeom>
          <a:noFill/>
          <a:ln w="3175">
            <a:solidFill>
              <a:schemeClr val="tx1"/>
            </a:solidFill>
            <a:prstDash val="solid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tx1"/>
              </a:solidFill>
            </a:endParaRPr>
          </a:p>
        </p:txBody>
      </p:sp>
      <p:sp>
        <p:nvSpPr>
          <p:cNvPr id="23" name="流程图: 过程 22"/>
          <p:cNvSpPr/>
          <p:nvPr/>
        </p:nvSpPr>
        <p:spPr>
          <a:xfrm>
            <a:off x="2625835" y="3543183"/>
            <a:ext cx="1510015" cy="776069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solidFill>
                  <a:schemeClr val="tx1"/>
                </a:solidFill>
                <a:latin typeface="+mn-ea"/>
              </a:rPr>
              <a:t>机动车维修经营备案</a:t>
            </a:r>
          </a:p>
        </p:txBody>
      </p:sp>
      <p:sp>
        <p:nvSpPr>
          <p:cNvPr id="13" name="流程图: 过程 12"/>
          <p:cNvSpPr/>
          <p:nvPr/>
        </p:nvSpPr>
        <p:spPr>
          <a:xfrm>
            <a:off x="352184" y="3270408"/>
            <a:ext cx="1634420" cy="878552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solidFill>
                  <a:schemeClr val="tx1"/>
                </a:solidFill>
                <a:latin typeface="+mn-ea"/>
              </a:rPr>
              <a:t>基本单位名录库维护（企业性质非个体需办理）</a:t>
            </a:r>
          </a:p>
        </p:txBody>
      </p:sp>
      <p:cxnSp>
        <p:nvCxnSpPr>
          <p:cNvPr id="40" name="肘形连接符 39"/>
          <p:cNvCxnSpPr>
            <a:cxnSpLocks/>
            <a:stCxn id="59" idx="2"/>
            <a:endCxn id="84" idx="0"/>
          </p:cNvCxnSpPr>
          <p:nvPr/>
        </p:nvCxnSpPr>
        <p:spPr>
          <a:xfrm rot="5400000">
            <a:off x="4784518" y="4245691"/>
            <a:ext cx="1073912" cy="2559651"/>
          </a:xfrm>
          <a:prstGeom prst="bentConnector3">
            <a:avLst>
              <a:gd name="adj1" fmla="val 72706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肘形连接符 43"/>
          <p:cNvCxnSpPr>
            <a:cxnSpLocks/>
            <a:stCxn id="3" idx="2"/>
            <a:endCxn id="84" idx="0"/>
          </p:cNvCxnSpPr>
          <p:nvPr/>
        </p:nvCxnSpPr>
        <p:spPr>
          <a:xfrm rot="16200000" flipH="1">
            <a:off x="1606900" y="3627724"/>
            <a:ext cx="1971346" cy="2898150"/>
          </a:xfrm>
          <a:prstGeom prst="bentConnector3">
            <a:avLst>
              <a:gd name="adj1" fmla="val 85046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9" name="矩形: 圆角 58">
            <a:extLst>
              <a:ext uri="{FF2B5EF4-FFF2-40B4-BE49-F238E27FC236}">
                <a16:creationId xmlns:a16="http://schemas.microsoft.com/office/drawing/2014/main" id="{3DDC0E86-91BD-4672-AF62-70932BEA9F2B}"/>
              </a:ext>
            </a:extLst>
          </p:cNvPr>
          <p:cNvSpPr/>
          <p:nvPr/>
        </p:nvSpPr>
        <p:spPr>
          <a:xfrm>
            <a:off x="5944362" y="3212578"/>
            <a:ext cx="1313873" cy="1775982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tx1"/>
              </a:solidFill>
            </a:endParaRPr>
          </a:p>
        </p:txBody>
      </p:sp>
      <p:sp>
        <p:nvSpPr>
          <p:cNvPr id="60" name="流程图: 过程 59">
            <a:extLst>
              <a:ext uri="{FF2B5EF4-FFF2-40B4-BE49-F238E27FC236}">
                <a16:creationId xmlns:a16="http://schemas.microsoft.com/office/drawing/2014/main" id="{9546C893-DB76-4C21-90FC-407AA06B7151}"/>
              </a:ext>
            </a:extLst>
          </p:cNvPr>
          <p:cNvSpPr/>
          <p:nvPr/>
        </p:nvSpPr>
        <p:spPr>
          <a:xfrm>
            <a:off x="5861644" y="3270408"/>
            <a:ext cx="1552958" cy="1718152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solidFill>
                  <a:schemeClr val="tx1"/>
                </a:solidFill>
                <a:latin typeface="+mn-ea"/>
              </a:rPr>
              <a:t>北京市建设工程竣工联合验收</a:t>
            </a:r>
            <a:endParaRPr lang="en-US" altLang="zh-CN" sz="1400" dirty="0">
              <a:solidFill>
                <a:schemeClr val="tx1"/>
              </a:solidFill>
              <a:latin typeface="+mn-ea"/>
            </a:endParaRPr>
          </a:p>
          <a:p>
            <a:pPr algn="ctr"/>
            <a:r>
              <a:rPr lang="zh-CN" altLang="en-US" sz="1400" dirty="0">
                <a:solidFill>
                  <a:schemeClr val="tx1"/>
                </a:solidFill>
                <a:latin typeface="+mn-ea"/>
              </a:rPr>
              <a:t>或建设工程竣工验收消防备案或建设工程消防验收</a:t>
            </a:r>
          </a:p>
        </p:txBody>
      </p:sp>
      <p:cxnSp>
        <p:nvCxnSpPr>
          <p:cNvPr id="55" name="连接符: 肘形 54">
            <a:extLst>
              <a:ext uri="{FF2B5EF4-FFF2-40B4-BE49-F238E27FC236}">
                <a16:creationId xmlns:a16="http://schemas.microsoft.com/office/drawing/2014/main" id="{98FF8E3B-71A1-4E57-96FA-5A2758E49787}"/>
              </a:ext>
            </a:extLst>
          </p:cNvPr>
          <p:cNvCxnSpPr>
            <a:cxnSpLocks/>
            <a:stCxn id="4" idx="2"/>
            <a:endCxn id="3" idx="0"/>
          </p:cNvCxnSpPr>
          <p:nvPr/>
        </p:nvCxnSpPr>
        <p:spPr>
          <a:xfrm rot="5400000">
            <a:off x="2175431" y="1446880"/>
            <a:ext cx="733765" cy="2797630"/>
          </a:xfrm>
          <a:prstGeom prst="bentConnector3">
            <a:avLst>
              <a:gd name="adj1" fmla="val 34769"/>
            </a:avLst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64" name="连接符: 肘形 63">
            <a:extLst>
              <a:ext uri="{FF2B5EF4-FFF2-40B4-BE49-F238E27FC236}">
                <a16:creationId xmlns:a16="http://schemas.microsoft.com/office/drawing/2014/main" id="{204CB026-7B1D-4A1D-A02F-77A514977380}"/>
              </a:ext>
            </a:extLst>
          </p:cNvPr>
          <p:cNvCxnSpPr>
            <a:cxnSpLocks/>
            <a:stCxn id="4" idx="2"/>
            <a:endCxn id="59" idx="0"/>
          </p:cNvCxnSpPr>
          <p:nvPr/>
        </p:nvCxnSpPr>
        <p:spPr>
          <a:xfrm rot="16200000" flipH="1">
            <a:off x="4904331" y="1515609"/>
            <a:ext cx="733765" cy="2660171"/>
          </a:xfrm>
          <a:prstGeom prst="bentConnector3">
            <a:avLst>
              <a:gd name="adj1" fmla="val 34769"/>
            </a:avLst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3" name="直接箭头连接符 102">
            <a:extLst>
              <a:ext uri="{FF2B5EF4-FFF2-40B4-BE49-F238E27FC236}">
                <a16:creationId xmlns:a16="http://schemas.microsoft.com/office/drawing/2014/main" id="{412DF13C-3AC3-46C6-93BD-FB3DAC791AC7}"/>
              </a:ext>
            </a:extLst>
          </p:cNvPr>
          <p:cNvCxnSpPr/>
          <p:nvPr/>
        </p:nvCxnSpPr>
        <p:spPr>
          <a:xfrm>
            <a:off x="2302555" y="2731807"/>
            <a:ext cx="0" cy="187925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8" name="直接箭头连接符 107">
            <a:extLst>
              <a:ext uri="{FF2B5EF4-FFF2-40B4-BE49-F238E27FC236}">
                <a16:creationId xmlns:a16="http://schemas.microsoft.com/office/drawing/2014/main" id="{3CC3F654-7E9A-4645-803B-68C0D5E26811}"/>
              </a:ext>
            </a:extLst>
          </p:cNvPr>
          <p:cNvCxnSpPr>
            <a:cxnSpLocks/>
            <a:stCxn id="9" idx="2"/>
          </p:cNvCxnSpPr>
          <p:nvPr/>
        </p:nvCxnSpPr>
        <p:spPr>
          <a:xfrm>
            <a:off x="5039627" y="3643604"/>
            <a:ext cx="6466" cy="213774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0" name="直接箭头连接符 109">
            <a:extLst>
              <a:ext uri="{FF2B5EF4-FFF2-40B4-BE49-F238E27FC236}">
                <a16:creationId xmlns:a16="http://schemas.microsoft.com/office/drawing/2014/main" id="{D0982989-661A-448A-960D-04D361637727}"/>
              </a:ext>
            </a:extLst>
          </p:cNvPr>
          <p:cNvCxnSpPr>
            <a:cxnSpLocks/>
          </p:cNvCxnSpPr>
          <p:nvPr/>
        </p:nvCxnSpPr>
        <p:spPr>
          <a:xfrm>
            <a:off x="3520440" y="4389732"/>
            <a:ext cx="0" cy="136184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12" name="直接箭头连接符 111">
            <a:extLst>
              <a:ext uri="{FF2B5EF4-FFF2-40B4-BE49-F238E27FC236}">
                <a16:creationId xmlns:a16="http://schemas.microsoft.com/office/drawing/2014/main" id="{C888D1FD-525B-40BE-801C-6D33CC9279D6}"/>
              </a:ext>
            </a:extLst>
          </p:cNvPr>
          <p:cNvCxnSpPr>
            <a:cxnSpLocks/>
          </p:cNvCxnSpPr>
          <p:nvPr/>
        </p:nvCxnSpPr>
        <p:spPr>
          <a:xfrm flipH="1">
            <a:off x="2331659" y="5266944"/>
            <a:ext cx="620" cy="484632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5" name="直接箭头连接符 124">
            <a:extLst>
              <a:ext uri="{FF2B5EF4-FFF2-40B4-BE49-F238E27FC236}">
                <a16:creationId xmlns:a16="http://schemas.microsoft.com/office/drawing/2014/main" id="{6CDE63B7-302F-4A86-98D7-DB42FF1CC894}"/>
              </a:ext>
            </a:extLst>
          </p:cNvPr>
          <p:cNvCxnSpPr>
            <a:cxnSpLocks/>
            <a:endCxn id="23" idx="0"/>
          </p:cNvCxnSpPr>
          <p:nvPr/>
        </p:nvCxnSpPr>
        <p:spPr>
          <a:xfrm>
            <a:off x="3380843" y="2719039"/>
            <a:ext cx="0" cy="824144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7" name="直接箭头连接符 126">
            <a:extLst>
              <a:ext uri="{FF2B5EF4-FFF2-40B4-BE49-F238E27FC236}">
                <a16:creationId xmlns:a16="http://schemas.microsoft.com/office/drawing/2014/main" id="{F1BD25BD-95AD-466E-9614-A348C20BF1EF}"/>
              </a:ext>
            </a:extLst>
          </p:cNvPr>
          <p:cNvCxnSpPr>
            <a:cxnSpLocks/>
          </p:cNvCxnSpPr>
          <p:nvPr/>
        </p:nvCxnSpPr>
        <p:spPr>
          <a:xfrm>
            <a:off x="5036610" y="2731807"/>
            <a:ext cx="3017" cy="316541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sp>
        <p:nvSpPr>
          <p:cNvPr id="6" name="矩形: 圆角 5">
            <a:extLst>
              <a:ext uri="{FF2B5EF4-FFF2-40B4-BE49-F238E27FC236}">
                <a16:creationId xmlns:a16="http://schemas.microsoft.com/office/drawing/2014/main" id="{6EE51C57-36C7-47CD-92F9-288EEC0F0411}"/>
              </a:ext>
            </a:extLst>
          </p:cNvPr>
          <p:cNvSpPr/>
          <p:nvPr/>
        </p:nvSpPr>
        <p:spPr>
          <a:xfrm>
            <a:off x="1425391" y="4664892"/>
            <a:ext cx="1716128" cy="639788"/>
          </a:xfrm>
          <a:prstGeom prst="roundRect">
            <a:avLst/>
          </a:prstGeom>
          <a:ln w="6350">
            <a:solidFill>
              <a:schemeClr val="tx1"/>
            </a:solidFill>
            <a:prstDash val="solid"/>
          </a:ln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solidFill>
                  <a:schemeClr val="tx1"/>
                </a:solidFill>
                <a:latin typeface="+mn-ea"/>
              </a:rPr>
              <a:t>对提供洗车服务的用水单位进行登记</a:t>
            </a:r>
          </a:p>
        </p:txBody>
      </p:sp>
      <p:sp>
        <p:nvSpPr>
          <p:cNvPr id="8" name="流程图: 过程 7">
            <a:extLst>
              <a:ext uri="{FF2B5EF4-FFF2-40B4-BE49-F238E27FC236}">
                <a16:creationId xmlns:a16="http://schemas.microsoft.com/office/drawing/2014/main" id="{7F4F36EE-DA31-43CC-822F-FF4B0734541A}"/>
              </a:ext>
            </a:extLst>
          </p:cNvPr>
          <p:cNvSpPr/>
          <p:nvPr/>
        </p:nvSpPr>
        <p:spPr>
          <a:xfrm>
            <a:off x="3999770" y="3049228"/>
            <a:ext cx="1510015" cy="776069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zh-CN" altLang="en-US" sz="1400" dirty="0">
              <a:solidFill>
                <a:schemeClr val="tx1"/>
              </a:solidFill>
              <a:latin typeface="+mn-ea"/>
            </a:endParaRPr>
          </a:p>
        </p:txBody>
      </p:sp>
      <p:sp>
        <p:nvSpPr>
          <p:cNvPr id="9" name="矩形: 圆角 8">
            <a:extLst>
              <a:ext uri="{FF2B5EF4-FFF2-40B4-BE49-F238E27FC236}">
                <a16:creationId xmlns:a16="http://schemas.microsoft.com/office/drawing/2014/main" id="{C931DA1D-1041-45E5-BA3F-599419B63D84}"/>
              </a:ext>
            </a:extLst>
          </p:cNvPr>
          <p:cNvSpPr/>
          <p:nvPr/>
        </p:nvSpPr>
        <p:spPr>
          <a:xfrm>
            <a:off x="4265458" y="3093604"/>
            <a:ext cx="1548338" cy="550000"/>
          </a:xfrm>
          <a:prstGeom prst="roundRect">
            <a:avLst/>
          </a:prstGeom>
          <a:noFill/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solidFill>
                  <a:schemeClr val="tx1"/>
                </a:solidFill>
                <a:latin typeface="+mn-ea"/>
              </a:rPr>
              <a:t>对用水指标进行核定与调</a:t>
            </a:r>
            <a:r>
              <a:rPr lang="zh-CN" altLang="en-US" sz="1800" dirty="0">
                <a:solidFill>
                  <a:schemeClr val="tx1"/>
                </a:solidFill>
                <a:latin typeface="+mn-ea"/>
              </a:rPr>
              <a:t>整</a:t>
            </a:r>
          </a:p>
        </p:txBody>
      </p:sp>
    </p:spTree>
    <p:extLst>
      <p:ext uri="{BB962C8B-B14F-4D97-AF65-F5344CB8AC3E}">
        <p14:creationId xmlns:p14="http://schemas.microsoft.com/office/powerpoint/2010/main" val="405216122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2825</TotalTime>
  <Words>186</Words>
  <Application>Microsoft Office PowerPoint</Application>
  <PresentationFormat>宽屏</PresentationFormat>
  <Paragraphs>17</Paragraphs>
  <Slides>1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5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TitlesOfParts>
    <vt:vector size="7" baseType="lpstr">
      <vt:lpstr>方正小标宋简体</vt:lpstr>
      <vt:lpstr>宋体</vt:lpstr>
      <vt:lpstr>Arial</vt:lpstr>
      <vt:lpstr>Calibri</vt:lpstr>
      <vt:lpstr>Calibri Light</vt:lpstr>
      <vt:lpstr>Office 主题</vt:lpstr>
      <vt:lpstr>PowerPoint 演示文稿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binwademm</dc:creator>
  <cp:lastModifiedBy> </cp:lastModifiedBy>
  <cp:revision>123</cp:revision>
  <dcterms:created xsi:type="dcterms:W3CDTF">2020-03-17T07:37:33Z</dcterms:created>
  <dcterms:modified xsi:type="dcterms:W3CDTF">2020-09-08T02:51:41Z</dcterms:modified>
</cp:coreProperties>
</file>